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7" r:id="rId3"/>
    <p:sldId id="260" r:id="rId4"/>
    <p:sldId id="258" r:id="rId5"/>
    <p:sldId id="262" r:id="rId6"/>
    <p:sldId id="267" r:id="rId7"/>
    <p:sldId id="271" r:id="rId8"/>
    <p:sldId id="263" r:id="rId9"/>
    <p:sldId id="274" r:id="rId10"/>
    <p:sldId id="264" r:id="rId11"/>
    <p:sldId id="272" r:id="rId12"/>
    <p:sldId id="273" r:id="rId13"/>
    <p:sldId id="266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イントロ" id="{E9DB870F-3241-4C65-9187-6437BA86FFE7}">
          <p14:sldIdLst>
            <p14:sldId id="256"/>
            <p14:sldId id="257"/>
            <p14:sldId id="260"/>
          </p14:sldIdLst>
        </p14:section>
        <p14:section name="BCI" id="{26020DF4-6DB0-4E7F-8367-954203DC2932}">
          <p14:sldIdLst>
            <p14:sldId id="258"/>
            <p14:sldId id="262"/>
            <p14:sldId id="267"/>
            <p14:sldId id="271"/>
            <p14:sldId id="263"/>
            <p14:sldId id="274"/>
            <p14:sldId id="264"/>
            <p14:sldId id="272"/>
            <p14:sldId id="273"/>
            <p14:sldId id="266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熊澤 完介" initials="熊澤" lastIdx="1" clrIdx="0">
    <p:extLst>
      <p:ext uri="{19B8F6BF-5375-455C-9EA6-DF929625EA0E}">
        <p15:presenceInfo xmlns:p15="http://schemas.microsoft.com/office/powerpoint/2012/main" userId="1b3e9b1f928cb6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50" d="100"/>
          <a:sy n="50" d="100"/>
        </p:scale>
        <p:origin x="1438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CB440-1C0F-4215-848D-596294F4B9A3}" type="datetimeFigureOut">
              <a:rPr kumimoji="1" lang="ja-JP" altLang="en-US" smtClean="0"/>
              <a:t>2018/7/17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C1264-6EF4-41F1-83C0-DC0FE7E9CF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06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脳波にニセ化学等が多い。ちゃんと理論があって成り立ってるということを言う。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2990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589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上二つが統計モデルの仮定の材料となる。</a:t>
            </a:r>
            <a:r>
              <a:rPr kumimoji="1" lang="en-US" altLang="ja-JP" dirty="0"/>
              <a:t>4×4</a:t>
            </a:r>
            <a:r>
              <a:rPr kumimoji="1" lang="ja-JP" altLang="en-US" dirty="0"/>
              <a:t>ピクセルのやつは</a:t>
            </a:r>
            <a:r>
              <a:rPr kumimoji="1" lang="en-US" altLang="ja-JP" dirty="0"/>
              <a:t>fMRI</a:t>
            </a:r>
            <a:r>
              <a:rPr kumimoji="1" lang="ja-JP" altLang="en-US" dirty="0"/>
              <a:t>で得られた情報の例。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993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要は日常のことと、意識したことの違い。</a:t>
            </a:r>
            <a:endParaRPr kumimoji="1" lang="en-US" altLang="ja-JP" dirty="0"/>
          </a:p>
          <a:p>
            <a:r>
              <a:rPr kumimoji="1" lang="ja-JP" altLang="en-US" dirty="0"/>
              <a:t>文字を光らせることによって、意識している文字が「光った」と思うことによって文字入力が可能。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103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コンピューターと機械の明確な違いはない。ただ、コンピューターのほうは高機能で、機械は低機能と言っただけ。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776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ニコニコ超会議</a:t>
            </a:r>
            <a:r>
              <a:rPr kumimoji="1" lang="en-US" altLang="ja-JP" dirty="0"/>
              <a:t>2017</a:t>
            </a:r>
            <a:r>
              <a:rPr kumimoji="1" lang="ja-JP" altLang="en-US" dirty="0"/>
              <a:t>で。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93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脳内でネット検索。果てには</a:t>
            </a:r>
            <a:r>
              <a:rPr kumimoji="1" lang="en-US" altLang="ja-JP" dirty="0"/>
              <a:t>SAO</a:t>
            </a:r>
            <a:r>
              <a:rPr kumimoji="1" lang="ja-JP" altLang="en-US" dirty="0"/>
              <a:t>の実現も。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10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詳しいことを次から話す。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07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最初に信号の伝わる順番。神経伝達物質を受け取って信号生成。</a:t>
            </a:r>
            <a:r>
              <a:rPr kumimoji="1" lang="en-US" altLang="ja-JP" dirty="0"/>
              <a:t>K</a:t>
            </a:r>
            <a:r>
              <a:rPr kumimoji="1" lang="ja-JP" altLang="en-US" dirty="0"/>
              <a:t>イオンの移動によって電位生成。一度開くと一定時間働かなくなる。伝わる様子を見せる。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605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確率論的に受容体の数によって感度を変えれる。</a:t>
            </a:r>
            <a:r>
              <a:rPr kumimoji="1" lang="en-US" altLang="ja-JP" dirty="0"/>
              <a:t>HTML</a:t>
            </a:r>
            <a:r>
              <a:rPr kumimoji="1" lang="ja-JP" altLang="en-US" dirty="0"/>
              <a:t>の</a:t>
            </a:r>
            <a:r>
              <a:rPr kumimoji="1" lang="en-US" altLang="ja-JP" dirty="0"/>
              <a:t>RGB</a:t>
            </a:r>
            <a:r>
              <a:rPr kumimoji="1" lang="ja-JP" altLang="en-US" dirty="0"/>
              <a:t>の判定をやらしてみる。それぞれの関数について説明。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015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グロイの</a:t>
            </a:r>
            <a:r>
              <a:rPr kumimoji="1" lang="ja-JP" altLang="en-US" dirty="0" err="1"/>
              <a:t>で</a:t>
            </a:r>
            <a:r>
              <a:rPr kumimoji="1" lang="ja-JP" altLang="en-US" dirty="0"/>
              <a:t>見せれない。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2394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C1264-6EF4-41F1-83C0-DC0FE7E9CF1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206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2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79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662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48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49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38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80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1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94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9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8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63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5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7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4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6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26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D4BD0D-4BE2-4C6E-9D5E-A41A53A12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319" y="1801906"/>
            <a:ext cx="6593681" cy="1015463"/>
          </a:xfrm>
        </p:spPr>
        <p:txBody>
          <a:bodyPr>
            <a:noAutofit/>
          </a:bodyPr>
          <a:lstStyle/>
          <a:p>
            <a:pPr algn="ctr"/>
            <a:r>
              <a:rPr lang="ja-JP" altLang="en-US" sz="7200" dirty="0"/>
              <a:t>脳倫理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17B9A3D-6A23-425A-ABC8-29751C070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319" y="4720159"/>
            <a:ext cx="6593681" cy="709332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2400" dirty="0"/>
              <a:t>熊澤完介・中山稜介・大橋優菜</a:t>
            </a:r>
          </a:p>
        </p:txBody>
      </p:sp>
    </p:spTree>
    <p:extLst>
      <p:ext uri="{BB962C8B-B14F-4D97-AF65-F5344CB8AC3E}">
        <p14:creationId xmlns:p14="http://schemas.microsoft.com/office/powerpoint/2010/main" val="2660439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691CC-11FF-4AE9-AFB9-55C17E1E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ニューラルネットワーク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D7AA2F-FA26-49F0-A5FE-081C76768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09800"/>
            <a:ext cx="7429499" cy="4488084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ニューラルネットワークとは、人間の脳を参考にして作られたネットワーク。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sz="1050" dirty="0"/>
              <a:t>https://www.bing.com/images/search?q=&amp;view=detailv2&amp;id=FE5B963DD8266D0AEFFFCF4EEA58ACDE963DCEC1&amp;ccid=+t1S97CG&amp;FORM=SVIM01</a:t>
            </a:r>
          </a:p>
        </p:txBody>
      </p:sp>
      <p:pic>
        <p:nvPicPr>
          <p:cNvPr id="7" name="図 7">
            <a:extLst>
              <a:ext uri="{FF2B5EF4-FFF2-40B4-BE49-F238E27FC236}">
                <a16:creationId xmlns:a16="http://schemas.microsoft.com/office/drawing/2014/main" id="{EAE737C5-DA38-B547-95F2-657EBDDB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51" y="1615327"/>
            <a:ext cx="6890315" cy="212611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20A583-E18A-49C1-B246-098725949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787" y="3009044"/>
            <a:ext cx="4478042" cy="288959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05F65C7-B276-4898-A16B-CFC70F8F802A}"/>
              </a:ext>
            </a:extLst>
          </p:cNvPr>
          <p:cNvSpPr txBox="1"/>
          <p:nvPr/>
        </p:nvSpPr>
        <p:spPr>
          <a:xfrm>
            <a:off x="2441542" y="36717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BD90812-A713-44A8-8B80-D781280B3B7F}"/>
              </a:ext>
            </a:extLst>
          </p:cNvPr>
          <p:cNvSpPr txBox="1"/>
          <p:nvPr/>
        </p:nvSpPr>
        <p:spPr>
          <a:xfrm>
            <a:off x="2174557" y="3169517"/>
            <a:ext cx="624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×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904665-174B-466C-93A9-D56CFD0A8088}"/>
              </a:ext>
            </a:extLst>
          </p:cNvPr>
          <p:cNvSpPr txBox="1"/>
          <p:nvPr/>
        </p:nvSpPr>
        <p:spPr>
          <a:xfrm>
            <a:off x="2174557" y="4797742"/>
            <a:ext cx="624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×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EEA521-89E1-4169-BB6F-3DA6820782AC}"/>
              </a:ext>
            </a:extLst>
          </p:cNvPr>
          <p:cNvSpPr txBox="1"/>
          <p:nvPr/>
        </p:nvSpPr>
        <p:spPr>
          <a:xfrm>
            <a:off x="1883231" y="3922951"/>
            <a:ext cx="1207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#FFFFFF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B5AA8B-70D6-462B-A66B-8DBE9109FDD4}"/>
              </a:ext>
            </a:extLst>
          </p:cNvPr>
          <p:cNvSpPr txBox="1"/>
          <p:nvPr/>
        </p:nvSpPr>
        <p:spPr>
          <a:xfrm>
            <a:off x="3068579" y="31982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×4.6e-8</a:t>
            </a:r>
            <a:endParaRPr kumimoji="1" lang="ja-JP" altLang="en-US" dirty="0">
              <a:solidFill>
                <a:srgbClr val="FF0000"/>
              </a:solidFill>
              <a:latin typeface="ふい字" panose="02000609000000000000" pitchFamily="1" charset="-128"/>
              <a:ea typeface="ふい字" panose="02000609000000000000" pitchFamily="1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9FBB456-45A1-4A3D-A4F4-D1A4824EDB0A}"/>
              </a:ext>
            </a:extLst>
          </p:cNvPr>
          <p:cNvSpPr txBox="1"/>
          <p:nvPr/>
        </p:nvSpPr>
        <p:spPr>
          <a:xfrm>
            <a:off x="3068579" y="3819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×4.1e-8</a:t>
            </a:r>
            <a:endParaRPr kumimoji="1" lang="ja-JP" altLang="en-US" dirty="0">
              <a:solidFill>
                <a:srgbClr val="FF0000"/>
              </a:solidFill>
              <a:latin typeface="ふい字" panose="02000609000000000000" pitchFamily="1" charset="-128"/>
              <a:ea typeface="ふい字" panose="02000609000000000000" pitchFamily="1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4150A1-D00F-45A7-9D2C-844AE67EC410}"/>
              </a:ext>
            </a:extLst>
          </p:cNvPr>
          <p:cNvSpPr txBox="1"/>
          <p:nvPr/>
        </p:nvSpPr>
        <p:spPr>
          <a:xfrm>
            <a:off x="3010871" y="463537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×18.1e-8</a:t>
            </a:r>
            <a:endParaRPr kumimoji="1" lang="ja-JP" altLang="en-US" dirty="0">
              <a:solidFill>
                <a:srgbClr val="FF0000"/>
              </a:solidFill>
              <a:latin typeface="ふい字" panose="02000609000000000000" pitchFamily="1" charset="-128"/>
              <a:ea typeface="ふい字" panose="02000609000000000000" pitchFamily="1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29ADB9E-ED05-43BF-8655-7349FE7D6C00}"/>
              </a:ext>
            </a:extLst>
          </p:cNvPr>
          <p:cNvSpPr txBox="1"/>
          <p:nvPr/>
        </p:nvSpPr>
        <p:spPr>
          <a:xfrm>
            <a:off x="4224915" y="330240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0.647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43E59D1-8761-4758-8665-6B665104B028}"/>
              </a:ext>
            </a:extLst>
          </p:cNvPr>
          <p:cNvSpPr txBox="1"/>
          <p:nvPr/>
        </p:nvSpPr>
        <p:spPr>
          <a:xfrm>
            <a:off x="4194786" y="392250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0.597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0BCA2BF-E4B8-49A7-A7F0-C671693A80DE}"/>
              </a:ext>
            </a:extLst>
          </p:cNvPr>
          <p:cNvSpPr txBox="1"/>
          <p:nvPr/>
        </p:nvSpPr>
        <p:spPr>
          <a:xfrm>
            <a:off x="4194785" y="466566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0.995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C3F202C-0D21-44A9-9A5E-FC73BEF84332}"/>
              </a:ext>
            </a:extLst>
          </p:cNvPr>
          <p:cNvSpPr txBox="1"/>
          <p:nvPr/>
        </p:nvSpPr>
        <p:spPr>
          <a:xfrm>
            <a:off x="5015766" y="307591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×1.2</a:t>
            </a:r>
            <a:endParaRPr kumimoji="1" lang="ja-JP" altLang="en-US" dirty="0">
              <a:solidFill>
                <a:srgbClr val="FF0000"/>
              </a:solidFill>
              <a:latin typeface="ふい字" panose="02000609000000000000" pitchFamily="1" charset="-128"/>
              <a:ea typeface="ふい字" panose="02000609000000000000" pitchFamily="1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E1269B-CBEC-449B-AC03-C432C0410F74}"/>
              </a:ext>
            </a:extLst>
          </p:cNvPr>
          <p:cNvSpPr txBox="1"/>
          <p:nvPr/>
        </p:nvSpPr>
        <p:spPr>
          <a:xfrm>
            <a:off x="4774430" y="345748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×1.8</a:t>
            </a:r>
            <a:endParaRPr kumimoji="1" lang="ja-JP" altLang="en-US" b="1" dirty="0">
              <a:solidFill>
                <a:srgbClr val="FF0000"/>
              </a:solidFill>
              <a:latin typeface="ふい字" panose="02000609000000000000" pitchFamily="1" charset="-128"/>
              <a:ea typeface="ふい字" panose="02000609000000000000" pitchFamily="1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DB19D79-2266-4CEC-86A6-20B9F18FE8DA}"/>
              </a:ext>
            </a:extLst>
          </p:cNvPr>
          <p:cNvSpPr txBox="1"/>
          <p:nvPr/>
        </p:nvSpPr>
        <p:spPr>
          <a:xfrm>
            <a:off x="5221316" y="42918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×25.7</a:t>
            </a:r>
            <a:endParaRPr kumimoji="1" lang="ja-JP" altLang="en-US" dirty="0">
              <a:solidFill>
                <a:srgbClr val="FF0000"/>
              </a:solidFill>
              <a:latin typeface="ふい字" panose="02000609000000000000" pitchFamily="1" charset="-128"/>
              <a:ea typeface="ふい字" panose="02000609000000000000" pitchFamily="1" charset="-128"/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95FAF89-5FBA-408E-8D35-6304FC416BE4}"/>
              </a:ext>
            </a:extLst>
          </p:cNvPr>
          <p:cNvCxnSpPr>
            <a:cxnSpLocks/>
          </p:cNvCxnSpPr>
          <p:nvPr/>
        </p:nvCxnSpPr>
        <p:spPr>
          <a:xfrm flipV="1">
            <a:off x="4832031" y="3616970"/>
            <a:ext cx="1501061" cy="117705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E81DE77-EC40-4942-B4E4-C690DBE075BE}"/>
              </a:ext>
            </a:extLst>
          </p:cNvPr>
          <p:cNvCxnSpPr/>
          <p:nvPr/>
        </p:nvCxnSpPr>
        <p:spPr>
          <a:xfrm>
            <a:off x="4896349" y="3523460"/>
            <a:ext cx="142756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6FC446ED-B09E-4F7D-903C-6EF7A55CBD27}"/>
              </a:ext>
            </a:extLst>
          </p:cNvPr>
          <p:cNvCxnSpPr>
            <a:stCxn id="14" idx="3"/>
          </p:cNvCxnSpPr>
          <p:nvPr/>
        </p:nvCxnSpPr>
        <p:spPr>
          <a:xfrm flipV="1">
            <a:off x="4937297" y="3567550"/>
            <a:ext cx="1345668" cy="53961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EE0CF28-87BF-4200-93A6-1748BB77492C}"/>
              </a:ext>
            </a:extLst>
          </p:cNvPr>
          <p:cNvSpPr txBox="1"/>
          <p:nvPr/>
        </p:nvSpPr>
        <p:spPr>
          <a:xfrm>
            <a:off x="6407107" y="32946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A894971-42F6-44A5-8071-CBDE9F47F11E}"/>
              </a:ext>
            </a:extLst>
          </p:cNvPr>
          <p:cNvCxnSpPr>
            <a:cxnSpLocks/>
          </p:cNvCxnSpPr>
          <p:nvPr/>
        </p:nvCxnSpPr>
        <p:spPr>
          <a:xfrm>
            <a:off x="4855401" y="3548103"/>
            <a:ext cx="1468512" cy="55906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DBF71AD-7BCC-4783-A0A2-435A5E240CFB}"/>
              </a:ext>
            </a:extLst>
          </p:cNvPr>
          <p:cNvSpPr txBox="1"/>
          <p:nvPr/>
        </p:nvSpPr>
        <p:spPr>
          <a:xfrm>
            <a:off x="5210497" y="331000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×5.5</a:t>
            </a:r>
            <a:endParaRPr kumimoji="1" lang="ja-JP" altLang="en-US" dirty="0">
              <a:solidFill>
                <a:srgbClr val="FF0000"/>
              </a:solidFill>
              <a:latin typeface="ふい字" panose="02000609000000000000" pitchFamily="1" charset="-128"/>
              <a:ea typeface="ふい字" panose="02000609000000000000" pitchFamily="1" charset="-128"/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426E69A-6392-48D4-B972-07DE0A47BCA4}"/>
              </a:ext>
            </a:extLst>
          </p:cNvPr>
          <p:cNvCxnSpPr>
            <a:cxnSpLocks/>
          </p:cNvCxnSpPr>
          <p:nvPr/>
        </p:nvCxnSpPr>
        <p:spPr>
          <a:xfrm>
            <a:off x="4813820" y="4153783"/>
            <a:ext cx="1465185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753F745-9BEB-44BE-AA27-9264579FF2EC}"/>
              </a:ext>
            </a:extLst>
          </p:cNvPr>
          <p:cNvSpPr txBox="1"/>
          <p:nvPr/>
        </p:nvSpPr>
        <p:spPr>
          <a:xfrm>
            <a:off x="4896349" y="37364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×32.5</a:t>
            </a:r>
            <a:endParaRPr kumimoji="1" lang="ja-JP" altLang="en-US" dirty="0">
              <a:solidFill>
                <a:srgbClr val="FF0000"/>
              </a:solidFill>
              <a:latin typeface="ふい字" panose="02000609000000000000" pitchFamily="1" charset="-128"/>
              <a:ea typeface="ふい字" panose="02000609000000000000" pitchFamily="1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F322C80-BF1F-4A24-8E55-4E7575A562D8}"/>
              </a:ext>
            </a:extLst>
          </p:cNvPr>
          <p:cNvCxnSpPr>
            <a:cxnSpLocks/>
          </p:cNvCxnSpPr>
          <p:nvPr/>
        </p:nvCxnSpPr>
        <p:spPr>
          <a:xfrm flipV="1">
            <a:off x="4802451" y="4212090"/>
            <a:ext cx="1513154" cy="5562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1B30261-48FB-4C42-B6BE-60F35AFC440B}"/>
              </a:ext>
            </a:extLst>
          </p:cNvPr>
          <p:cNvSpPr txBox="1"/>
          <p:nvPr/>
        </p:nvSpPr>
        <p:spPr>
          <a:xfrm>
            <a:off x="4970855" y="453730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×2.2</a:t>
            </a:r>
            <a:endParaRPr kumimoji="1" lang="ja-JP" altLang="en-US" dirty="0">
              <a:solidFill>
                <a:srgbClr val="FF0000"/>
              </a:solidFill>
              <a:latin typeface="ふい字" panose="02000609000000000000" pitchFamily="1" charset="-128"/>
              <a:ea typeface="ふい字" panose="02000609000000000000" pitchFamily="1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FDDF64E-EDB4-4AC0-9879-621D4AB2863E}"/>
              </a:ext>
            </a:extLst>
          </p:cNvPr>
          <p:cNvSpPr txBox="1"/>
          <p:nvPr/>
        </p:nvSpPr>
        <p:spPr>
          <a:xfrm>
            <a:off x="6413024" y="394575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8232BE9-A740-4492-BE70-C42755435908}"/>
              </a:ext>
            </a:extLst>
          </p:cNvPr>
          <p:cNvSpPr txBox="1"/>
          <p:nvPr/>
        </p:nvSpPr>
        <p:spPr>
          <a:xfrm>
            <a:off x="6279005" y="492966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0.89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CFE81BE-B876-4265-821F-4D5FAD6FFE7F}"/>
              </a:ext>
            </a:extLst>
          </p:cNvPr>
          <p:cNvCxnSpPr>
            <a:cxnSpLocks/>
          </p:cNvCxnSpPr>
          <p:nvPr/>
        </p:nvCxnSpPr>
        <p:spPr>
          <a:xfrm>
            <a:off x="4828711" y="3533445"/>
            <a:ext cx="1510208" cy="14420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21EED3B-2349-4A07-8A8A-A620E0AD11A7}"/>
              </a:ext>
            </a:extLst>
          </p:cNvPr>
          <p:cNvCxnSpPr>
            <a:cxnSpLocks/>
          </p:cNvCxnSpPr>
          <p:nvPr/>
        </p:nvCxnSpPr>
        <p:spPr>
          <a:xfrm>
            <a:off x="4783788" y="4193753"/>
            <a:ext cx="1514533" cy="88667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0364B080-33F1-4997-8C04-B88AE31A9CDA}"/>
              </a:ext>
            </a:extLst>
          </p:cNvPr>
          <p:cNvCxnSpPr>
            <a:cxnSpLocks/>
          </p:cNvCxnSpPr>
          <p:nvPr/>
        </p:nvCxnSpPr>
        <p:spPr>
          <a:xfrm>
            <a:off x="4813820" y="4812359"/>
            <a:ext cx="1484501" cy="30922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AB356C7-91FF-4257-A6D7-C0038BD27E28}"/>
              </a:ext>
            </a:extLst>
          </p:cNvPr>
          <p:cNvSpPr txBox="1"/>
          <p:nvPr/>
        </p:nvSpPr>
        <p:spPr>
          <a:xfrm>
            <a:off x="5401360" y="380121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×0.2</a:t>
            </a:r>
            <a:endParaRPr kumimoji="1" lang="ja-JP" altLang="en-US" dirty="0">
              <a:solidFill>
                <a:srgbClr val="FF0000"/>
              </a:solidFill>
              <a:latin typeface="ふい字" panose="02000609000000000000" pitchFamily="1" charset="-128"/>
              <a:ea typeface="ふい字" panose="02000609000000000000" pitchFamily="1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91E6424D-82DF-46F1-A7BC-23E53BCD26AC}"/>
              </a:ext>
            </a:extLst>
          </p:cNvPr>
          <p:cNvSpPr txBox="1"/>
          <p:nvPr/>
        </p:nvSpPr>
        <p:spPr>
          <a:xfrm>
            <a:off x="4924789" y="399845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×1.0</a:t>
            </a:r>
            <a:endParaRPr kumimoji="1" lang="ja-JP" altLang="en-US" dirty="0">
              <a:solidFill>
                <a:srgbClr val="FF0000"/>
              </a:solidFill>
              <a:latin typeface="ふい字" panose="02000609000000000000" pitchFamily="1" charset="-128"/>
              <a:ea typeface="ふい字" panose="02000609000000000000" pitchFamily="1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25D8E51-3A75-43DD-9771-E41068E8EC82}"/>
              </a:ext>
            </a:extLst>
          </p:cNvPr>
          <p:cNvSpPr txBox="1"/>
          <p:nvPr/>
        </p:nvSpPr>
        <p:spPr>
          <a:xfrm>
            <a:off x="4896349" y="487334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ふい字" panose="02000609000000000000" pitchFamily="1" charset="-128"/>
                <a:ea typeface="ふい字" panose="02000609000000000000" pitchFamily="1" charset="-128"/>
              </a:rPr>
              <a:t>×0.8</a:t>
            </a:r>
          </a:p>
        </p:txBody>
      </p:sp>
    </p:spTree>
    <p:extLst>
      <p:ext uri="{BB962C8B-B14F-4D97-AF65-F5344CB8AC3E}">
        <p14:creationId xmlns:p14="http://schemas.microsoft.com/office/powerpoint/2010/main" val="292571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3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" fill="hold">
                      <p:stCondLst>
                        <p:cond delay="0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5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5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5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60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90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"/>
                            </p:stCondLst>
                            <p:childTnLst>
                              <p:par>
                                <p:cTn id="2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7" grpId="1"/>
      <p:bldP spid="18" grpId="0"/>
      <p:bldP spid="18" grpId="1"/>
      <p:bldP spid="19" grpId="0"/>
      <p:bldP spid="19" grpId="1"/>
      <p:bldP spid="28" grpId="0"/>
      <p:bldP spid="31" grpId="0"/>
      <p:bldP spid="31" grpId="1"/>
      <p:bldP spid="36" grpId="0"/>
      <p:bldP spid="36" grpId="1"/>
      <p:bldP spid="39" grpId="0"/>
      <p:bldP spid="39" grpId="1"/>
      <p:bldP spid="40" grpId="0"/>
      <p:bldP spid="41" grpId="0"/>
      <p:bldP spid="51" grpId="0"/>
      <p:bldP spid="51" grpId="1"/>
      <p:bldP spid="53" grpId="0"/>
      <p:bldP spid="53" grpId="1"/>
      <p:bldP spid="54" grpId="0"/>
      <p:bldP spid="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102C12-45D6-4FBB-A1E1-1FD6DA03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557" y="770918"/>
            <a:ext cx="3430432" cy="147857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400" dirty="0"/>
              <a:t>低侵襲型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CB6E5B-4136-48BA-90C6-D58010772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557" y="2679679"/>
            <a:ext cx="3430432" cy="3541714"/>
          </a:xfrm>
        </p:spPr>
        <p:txBody>
          <a:bodyPr/>
          <a:lstStyle/>
          <a:p>
            <a:r>
              <a:rPr lang="ja-JP" altLang="en-US" dirty="0"/>
              <a:t>脳表皮下に埋め込んで、脳波を測定。</a:t>
            </a:r>
            <a:endParaRPr lang="en-US" altLang="ja-JP" dirty="0"/>
          </a:p>
          <a:p>
            <a:r>
              <a:rPr lang="ja-JP" altLang="en-US" dirty="0"/>
              <a:t>ノイズが少なく、得られる情報は安定している。</a:t>
            </a:r>
            <a:endParaRPr lang="en-US" altLang="ja-JP" dirty="0"/>
          </a:p>
          <a:p>
            <a:r>
              <a:rPr lang="ja-JP" altLang="en-US" dirty="0"/>
              <a:t>無線通信が可能で、リアルタイムで情報を取得。</a:t>
            </a:r>
          </a:p>
          <a:p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BE76A553-5C1B-4C1A-BEF0-38C66A933FE6}"/>
              </a:ext>
            </a:extLst>
          </p:cNvPr>
          <p:cNvSpPr txBox="1">
            <a:spLocks/>
          </p:cNvSpPr>
          <p:nvPr/>
        </p:nvSpPr>
        <p:spPr>
          <a:xfrm>
            <a:off x="1008461" y="770918"/>
            <a:ext cx="3430432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400" dirty="0"/>
              <a:t>侵襲型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408F2F3C-9ADE-4C8E-981A-190F4E14C58B}"/>
              </a:ext>
            </a:extLst>
          </p:cNvPr>
          <p:cNvSpPr txBox="1">
            <a:spLocks/>
          </p:cNvSpPr>
          <p:nvPr/>
        </p:nvSpPr>
        <p:spPr>
          <a:xfrm>
            <a:off x="1008460" y="2679679"/>
            <a:ext cx="343043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脳内に直接電極を埋め込んで、ニューロンの電位を測定することにより測定。</a:t>
            </a:r>
            <a:endParaRPr lang="en-US" altLang="ja-JP" dirty="0"/>
          </a:p>
          <a:p>
            <a:r>
              <a:rPr lang="ja-JP" altLang="en-US" dirty="0"/>
              <a:t>安定性はない。</a:t>
            </a:r>
            <a:endParaRPr lang="en-US" altLang="ja-JP" dirty="0"/>
          </a:p>
          <a:p>
            <a:r>
              <a:rPr lang="ja-JP" altLang="en-US" dirty="0"/>
              <a:t>双方向に情報をやり取りできる。</a:t>
            </a:r>
          </a:p>
          <a:p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D1226E-D7AB-4E27-80A4-546BEBA1F4B0}"/>
              </a:ext>
            </a:extLst>
          </p:cNvPr>
          <p:cNvSpPr txBox="1"/>
          <p:nvPr/>
        </p:nvSpPr>
        <p:spPr>
          <a:xfrm>
            <a:off x="4316866" y="6162555"/>
            <a:ext cx="3818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dirty="0"/>
              <a:t>脳科学への招待　　著　松村道一　　サイエンス社　ｐｐ</a:t>
            </a:r>
            <a:r>
              <a:rPr lang="en-US" altLang="ja-JP" sz="1050" dirty="0"/>
              <a:t>155</a:t>
            </a:r>
            <a:r>
              <a:rPr lang="ja-JP" altLang="en-US" sz="1050" dirty="0"/>
              <a:t>～</a:t>
            </a:r>
            <a:r>
              <a:rPr lang="en-US" altLang="ja-JP" sz="1050" dirty="0"/>
              <a:t>173</a:t>
            </a:r>
            <a:endParaRPr kumimoji="1" lang="ja-JP" altLang="en-US" sz="1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0D8862C-B7EB-4B7B-B4F9-C19312CDF77E}"/>
              </a:ext>
            </a:extLst>
          </p:cNvPr>
          <p:cNvSpPr txBox="1"/>
          <p:nvPr/>
        </p:nvSpPr>
        <p:spPr>
          <a:xfrm>
            <a:off x="3827591" y="6351502"/>
            <a:ext cx="42997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dirty="0"/>
              <a:t>・</a:t>
            </a:r>
            <a:r>
              <a:rPr kumimoji="1" lang="en-US" altLang="ja-JP" sz="1350" dirty="0"/>
              <a:t>http://www.lifescience.mext.go.jp/files/pdf/n944_04.pdf</a:t>
            </a:r>
            <a:endParaRPr kumimoji="1"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061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0320E1-A6CD-460C-8CDA-0EFAB8B2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712" y="264525"/>
            <a:ext cx="3715940" cy="1478570"/>
          </a:xfrm>
        </p:spPr>
        <p:txBody>
          <a:bodyPr/>
          <a:lstStyle/>
          <a:p>
            <a:pPr algn="ctr"/>
            <a:r>
              <a:rPr kumimoji="1" lang="ja-JP" altLang="en-US" dirty="0"/>
              <a:t>非侵襲型（小型）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FBA417-1DA7-46D7-AA4A-A096D457F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772" y="1871381"/>
            <a:ext cx="3715940" cy="2569440"/>
          </a:xfrm>
        </p:spPr>
        <p:txBody>
          <a:bodyPr>
            <a:normAutofit/>
          </a:bodyPr>
          <a:lstStyle/>
          <a:p>
            <a:r>
              <a:rPr lang="en-US" altLang="ja-JP" dirty="0"/>
              <a:t>f-MRI</a:t>
            </a:r>
            <a:r>
              <a:rPr lang="ja-JP" altLang="en-US" dirty="0"/>
              <a:t>などの大型の装置を使って脳の活動を測定。</a:t>
            </a:r>
            <a:endParaRPr lang="en-US" altLang="ja-JP" dirty="0"/>
          </a:p>
          <a:p>
            <a:r>
              <a:rPr lang="ja-JP" altLang="en-US" dirty="0"/>
              <a:t>得られる情報は比較的安定している。</a:t>
            </a:r>
            <a:endParaRPr lang="en-US" altLang="ja-JP" dirty="0"/>
          </a:p>
          <a:p>
            <a:r>
              <a:rPr lang="ja-JP" altLang="en-US" dirty="0"/>
              <a:t>動くことができない。</a:t>
            </a:r>
          </a:p>
          <a:p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89ED2409-4492-431D-8A3A-7D68957E22D4}"/>
              </a:ext>
            </a:extLst>
          </p:cNvPr>
          <p:cNvSpPr txBox="1">
            <a:spLocks/>
          </p:cNvSpPr>
          <p:nvPr/>
        </p:nvSpPr>
        <p:spPr>
          <a:xfrm>
            <a:off x="844772" y="264525"/>
            <a:ext cx="3715940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非侵襲型（大型）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CE43713F-34DF-49A1-9652-6D22735E0793}"/>
              </a:ext>
            </a:extLst>
          </p:cNvPr>
          <p:cNvSpPr txBox="1">
            <a:spLocks/>
          </p:cNvSpPr>
          <p:nvPr/>
        </p:nvSpPr>
        <p:spPr>
          <a:xfrm>
            <a:off x="4560712" y="1871381"/>
            <a:ext cx="3715940" cy="2569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脳波計や脳磁計を多量に使い、脳波を測定。</a:t>
            </a:r>
            <a:endParaRPr lang="en-US" altLang="ja-JP" dirty="0"/>
          </a:p>
          <a:p>
            <a:r>
              <a:rPr lang="ja-JP" altLang="en-US" dirty="0"/>
              <a:t>得られた脳波から流れた電流を計算。</a:t>
            </a:r>
            <a:endParaRPr lang="en-US" altLang="ja-JP" dirty="0"/>
          </a:p>
          <a:p>
            <a:r>
              <a:rPr lang="ja-JP" altLang="en-US" dirty="0"/>
              <a:t>最も手軽だが、安定性が低く、得られる情報量も少ない。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C16E2E-8223-45D0-A5B3-1AD989ED5B95}"/>
              </a:ext>
            </a:extLst>
          </p:cNvPr>
          <p:cNvSpPr txBox="1"/>
          <p:nvPr/>
        </p:nvSpPr>
        <p:spPr>
          <a:xfrm>
            <a:off x="4457978" y="6228145"/>
            <a:ext cx="3818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dirty="0"/>
              <a:t>脳科学への招待　　著　松村道一　　サイエンス社　ｐｐ</a:t>
            </a:r>
            <a:r>
              <a:rPr lang="en-US" altLang="ja-JP" sz="1050" dirty="0"/>
              <a:t>155</a:t>
            </a:r>
            <a:r>
              <a:rPr lang="ja-JP" altLang="en-US" sz="1050" dirty="0"/>
              <a:t>～</a:t>
            </a:r>
            <a:r>
              <a:rPr lang="en-US" altLang="ja-JP" sz="1050" dirty="0"/>
              <a:t>173</a:t>
            </a:r>
            <a:endParaRPr kumimoji="1" lang="ja-JP" altLang="en-US" sz="105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E672E3-3879-4102-A8B8-843704096C01}"/>
              </a:ext>
            </a:extLst>
          </p:cNvPr>
          <p:cNvSpPr txBox="1"/>
          <p:nvPr/>
        </p:nvSpPr>
        <p:spPr>
          <a:xfrm>
            <a:off x="3976885" y="6443434"/>
            <a:ext cx="42997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dirty="0"/>
              <a:t>・</a:t>
            </a:r>
            <a:r>
              <a:rPr kumimoji="1" lang="en-US" altLang="ja-JP" sz="1350" dirty="0"/>
              <a:t>http://www.lifescience.mext.go.jp/files/pdf/n944_04.pdf</a:t>
            </a:r>
            <a:endParaRPr kumimoji="1" lang="ja-JP" altLang="en-US" sz="1350" dirty="0"/>
          </a:p>
        </p:txBody>
      </p:sp>
      <p:pic>
        <p:nvPicPr>
          <p:cNvPr id="9" name="図 8" descr="室内, 床, 壁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41AF76C-69FD-4652-AA44-1ACE6A900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93" y="4391835"/>
            <a:ext cx="2878417" cy="183631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9806A5-7239-49F7-84CA-EA1C924E9C92}"/>
              </a:ext>
            </a:extLst>
          </p:cNvPr>
          <p:cNvSpPr txBox="1"/>
          <p:nvPr/>
        </p:nvSpPr>
        <p:spPr>
          <a:xfrm>
            <a:off x="235350" y="6240321"/>
            <a:ext cx="45411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http://www.trueimpact.ca/wp-content/uploads/2013/03/GE-fmri-machine.jpg</a:t>
            </a:r>
            <a:endParaRPr kumimoji="1" lang="ja-JP" altLang="en-US" sz="1000" dirty="0"/>
          </a:p>
        </p:txBody>
      </p:sp>
      <p:pic>
        <p:nvPicPr>
          <p:cNvPr id="12" name="図 11" descr="室内, 座っている, 壁, テーブル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B061911-EE92-4452-9F74-23EAB9900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614" y="4406483"/>
            <a:ext cx="2530032" cy="171401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0485870-5A04-4A75-A833-DEA8C2339385}"/>
              </a:ext>
            </a:extLst>
          </p:cNvPr>
          <p:cNvSpPr txBox="1"/>
          <p:nvPr/>
        </p:nvSpPr>
        <p:spPr>
          <a:xfrm>
            <a:off x="263441" y="6434211"/>
            <a:ext cx="288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/>
              <a:t>http://image1.shopserve.jp/mentaltrainingstore.jp/pic-labo/llimg/sensor2.jpg?t=20131227185156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9456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9AA670-79BD-446D-BB68-E286AC8D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321139"/>
            <a:ext cx="7429499" cy="904350"/>
          </a:xfrm>
        </p:spPr>
        <p:txBody>
          <a:bodyPr/>
          <a:lstStyle/>
          <a:p>
            <a:pPr algn="ctr"/>
            <a:r>
              <a:rPr kumimoji="1" lang="ja-JP" altLang="en-US" dirty="0"/>
              <a:t>脳情報の読み取り方（情報解析）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711AE1-FD40-415A-8E76-132DD136D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ブレインデコーディング</a:t>
            </a:r>
            <a:endParaRPr kumimoji="1" lang="en-US" altLang="ja-JP" dirty="0"/>
          </a:p>
          <a:p>
            <a:r>
              <a:rPr lang="ja-JP" altLang="en-US" dirty="0"/>
              <a:t>脳波の特徴的な波形や活動をラベル付け</a:t>
            </a:r>
            <a:endParaRPr lang="en-US" altLang="ja-JP" dirty="0"/>
          </a:p>
          <a:p>
            <a:r>
              <a:rPr kumimoji="1" lang="ja-JP" altLang="en-US" dirty="0"/>
              <a:t>どのような刺激を受けたらラベルの脳波が現れるか仮定（統計モデル作成）</a:t>
            </a:r>
            <a:endParaRPr kumimoji="1" lang="en-US" altLang="ja-JP" dirty="0"/>
          </a:p>
          <a:p>
            <a:r>
              <a:rPr lang="ja-JP" altLang="en-US" dirty="0"/>
              <a:t>実際に実験して統計モデルを評価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410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A9CC60-7073-45D6-A340-94CE6304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9DD01D8-29AC-4425-A184-773254A22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0908" y="2097088"/>
            <a:ext cx="5719801" cy="311411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B726EC-5C10-4E20-8EF2-61FBB8A6EECC}"/>
              </a:ext>
            </a:extLst>
          </p:cNvPr>
          <p:cNvSpPr txBox="1"/>
          <p:nvPr/>
        </p:nvSpPr>
        <p:spPr>
          <a:xfrm>
            <a:off x="1937179" y="5509932"/>
            <a:ext cx="53438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350"/>
              <a:t>http://www.nature.com/news/502428a-i2-jpg-7.13267?article=1.13989</a:t>
            </a:r>
            <a:endParaRPr kumimoji="1"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082202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コンテンツ プレースホルダー 3">
            <a:extLst>
              <a:ext uri="{FF2B5EF4-FFF2-40B4-BE49-F238E27FC236}">
                <a16:creationId xmlns:a16="http://schemas.microsoft.com/office/drawing/2014/main" id="{F3E03B30-6534-413E-902A-6774BDB69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41754"/>
            <a:ext cx="4092209" cy="32373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1BB643-C331-4F22-81F5-5F0B9049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899792" cy="1080294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400" dirty="0"/>
              <a:t>例２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2CBC5E-6E78-4043-BAFA-0B99F81F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45" y="2249487"/>
            <a:ext cx="4119554" cy="3965046"/>
          </a:xfrm>
        </p:spPr>
        <p:txBody>
          <a:bodyPr>
            <a:noAutofit/>
          </a:bodyPr>
          <a:lstStyle/>
          <a:p>
            <a:r>
              <a:rPr lang="en-US" dirty="0"/>
              <a:t>P300Speller</a:t>
            </a:r>
          </a:p>
          <a:p>
            <a:r>
              <a:rPr lang="en-US" altLang="ja-JP" dirty="0"/>
              <a:t>P300</a:t>
            </a:r>
            <a:r>
              <a:rPr lang="ja-JP" altLang="en-US" dirty="0"/>
              <a:t>とは、頻度の異なる二種類以上の刺激を与えたときに、 意識している刺激呈示の</a:t>
            </a:r>
            <a:r>
              <a:rPr lang="en-US" altLang="ja-JP" dirty="0"/>
              <a:t>300ms</a:t>
            </a:r>
            <a:r>
              <a:rPr lang="ja-JP" altLang="en-US" dirty="0"/>
              <a:t>に生じる陽性の電位変化。</a:t>
            </a:r>
            <a:endParaRPr lang="en-US" altLang="ja-JP" dirty="0"/>
          </a:p>
          <a:p>
            <a:r>
              <a:rPr lang="ja-JP" altLang="en-US" dirty="0"/>
              <a:t>これによって脳波によって文字入力可能になる。</a:t>
            </a:r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C626C-939D-4D7B-8C25-81426A9ED781}"/>
              </a:ext>
            </a:extLst>
          </p:cNvPr>
          <p:cNvSpPr txBox="1"/>
          <p:nvPr/>
        </p:nvSpPr>
        <p:spPr>
          <a:xfrm>
            <a:off x="4443402" y="6053062"/>
            <a:ext cx="4337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http://www.cmplx.cse.nagoya-u.ac.jp/research_brain.php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6201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室内, 座っている, コンピューター, 電子機器 が含まれている画像&#10;&#10;高い精度で生成された説明">
            <a:extLst>
              <a:ext uri="{FF2B5EF4-FFF2-40B4-BE49-F238E27FC236}">
                <a16:creationId xmlns:a16="http://schemas.microsoft.com/office/drawing/2014/main" id="{EE3774CD-35FC-45E5-B9BD-11854F0B0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1" t="12500" r="7367" b="-12500"/>
          <a:stretch/>
        </p:blipFill>
        <p:spPr>
          <a:xfrm>
            <a:off x="0" y="857250"/>
            <a:ext cx="9144000" cy="6858000"/>
          </a:xfrm>
          <a:prstGeom prst="rect">
            <a:avLst/>
          </a:prstGeom>
        </p:spPr>
      </p:pic>
      <p:pic>
        <p:nvPicPr>
          <p:cNvPr id="10" name="図 9" descr="室内, 電子機器, コンピューター, モニター が含まれている画像&#10;&#10;高い精度で生成された説明">
            <a:extLst>
              <a:ext uri="{FF2B5EF4-FFF2-40B4-BE49-F238E27FC236}">
                <a16:creationId xmlns:a16="http://schemas.microsoft.com/office/drawing/2014/main" id="{633BA227-B35C-4B35-9DBA-72A94B2320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41" r="7367"/>
          <a:stretch/>
        </p:blipFill>
        <p:spPr>
          <a:xfrm>
            <a:off x="1" y="0"/>
            <a:ext cx="8979031" cy="6858000"/>
          </a:xfrm>
          <a:prstGeom prst="rect">
            <a:avLst/>
          </a:prstGeom>
        </p:spPr>
      </p:pic>
      <p:pic>
        <p:nvPicPr>
          <p:cNvPr id="12" name="図 11" descr="室内, コンピューター, 座っている, 電子機器 が含まれている画像&#10;&#10;高い精度で生成された説明">
            <a:extLst>
              <a:ext uri="{FF2B5EF4-FFF2-40B4-BE49-F238E27FC236}">
                <a16:creationId xmlns:a16="http://schemas.microsoft.com/office/drawing/2014/main" id="{5F532152-906A-4467-AB9D-495BB3786C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41" t="-2" r="7367" b="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図 2" descr="室内, 電子機器, コンピューター, 壁 が含まれている画像&#10;&#10;高い精度で生成された説明">
            <a:extLst>
              <a:ext uri="{FF2B5EF4-FFF2-40B4-BE49-F238E27FC236}">
                <a16:creationId xmlns:a16="http://schemas.microsoft.com/office/drawing/2014/main" id="{EE9003F1-9785-4A37-BDD8-94BE972F07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27" r="7373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6" name="図 5" descr="室内, 電子機器, コンピューター, 座っている が含まれている画像&#10;&#10;高い精度で生成された説明">
            <a:extLst>
              <a:ext uri="{FF2B5EF4-FFF2-40B4-BE49-F238E27FC236}">
                <a16:creationId xmlns:a16="http://schemas.microsoft.com/office/drawing/2014/main" id="{E980E0F3-4FA3-4AE0-8E4B-9E87280894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37" r="736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2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B570F5-4DA1-47B5-8F14-3F4AD472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838787"/>
            <a:ext cx="7429499" cy="729013"/>
          </a:xfrm>
        </p:spPr>
        <p:txBody>
          <a:bodyPr>
            <a:noAutofit/>
          </a:bodyPr>
          <a:lstStyle/>
          <a:p>
            <a:pPr algn="ctr"/>
            <a:r>
              <a:rPr lang="ja-JP" altLang="en-US" sz="5400" dirty="0"/>
              <a:t>脳倫理とは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B2FCC1-B80F-40E6-9B2A-FE9ABF818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8" y="2067330"/>
            <a:ext cx="7429499" cy="2060762"/>
          </a:xfrm>
        </p:spPr>
        <p:txBody>
          <a:bodyPr>
            <a:noAutofit/>
          </a:bodyPr>
          <a:lstStyle/>
          <a:p>
            <a:r>
              <a:rPr lang="ja-JP" altLang="en-US" dirty="0"/>
              <a:t>脳科学がもたらす（あるいはもたらされる可能性のある）諸問題を考察し、脳科学の健全な発展を促そうとするもの。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例：マインドリーディングについて・自己意識はあるか・　　　　エンハンスメントについて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008297-6854-4E72-BCAA-A93055BFF044}"/>
              </a:ext>
            </a:extLst>
          </p:cNvPr>
          <p:cNvSpPr txBox="1"/>
          <p:nvPr/>
        </p:nvSpPr>
        <p:spPr>
          <a:xfrm>
            <a:off x="2084294" y="5354624"/>
            <a:ext cx="45255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/>
              <a:t>脳神経倫理学の展望　著　信原幸弘・原塑　　勁草書房　</a:t>
            </a:r>
            <a:r>
              <a:rPr kumimoji="1" lang="en-US" altLang="ja-JP" sz="1350"/>
              <a:t>p</a:t>
            </a:r>
            <a:r>
              <a:rPr kumimoji="1" lang="ja-JP" altLang="en-US" sz="1350"/>
              <a:t>５</a:t>
            </a:r>
            <a:endParaRPr kumimoji="1" lang="en-US" altLang="ja-JP" sz="1350" dirty="0"/>
          </a:p>
        </p:txBody>
      </p:sp>
    </p:spTree>
    <p:extLst>
      <p:ext uri="{BB962C8B-B14F-4D97-AF65-F5344CB8AC3E}">
        <p14:creationId xmlns:p14="http://schemas.microsoft.com/office/powerpoint/2010/main" val="62446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D67DC7-9A9D-4B9F-B31C-A77B786CB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765" y="1699023"/>
            <a:ext cx="7305115" cy="1561889"/>
          </a:xfrm>
        </p:spPr>
        <p:txBody>
          <a:bodyPr>
            <a:normAutofit/>
          </a:bodyPr>
          <a:lstStyle/>
          <a:p>
            <a:pPr algn="ctr"/>
            <a:r>
              <a:rPr lang="ja-JP" altLang="en-US" sz="4500" dirty="0"/>
              <a:t>脳の仕組み・脳に関する技術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E2C3A6E-2E73-467A-8FAD-B8E62F830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319" y="3889561"/>
            <a:ext cx="6593681" cy="911039"/>
          </a:xfrm>
        </p:spPr>
        <p:txBody>
          <a:bodyPr>
            <a:normAutofit/>
          </a:bodyPr>
          <a:lstStyle/>
          <a:p>
            <a:pPr algn="ctr"/>
            <a:r>
              <a:rPr lang="ja-JP" altLang="en-US" sz="2400" dirty="0"/>
              <a:t>熊澤　完介</a:t>
            </a:r>
          </a:p>
        </p:txBody>
      </p:sp>
    </p:spTree>
    <p:extLst>
      <p:ext uri="{BB962C8B-B14F-4D97-AF65-F5344CB8AC3E}">
        <p14:creationId xmlns:p14="http://schemas.microsoft.com/office/powerpoint/2010/main" val="279596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E178E-646C-48C0-A914-EE9DFB46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7" y="679566"/>
            <a:ext cx="7429499" cy="944748"/>
          </a:xfrm>
        </p:spPr>
        <p:txBody>
          <a:bodyPr>
            <a:noAutofit/>
          </a:bodyPr>
          <a:lstStyle/>
          <a:p>
            <a:pPr algn="ctr"/>
            <a:r>
              <a:rPr lang="en-US" altLang="ja-JP" sz="6000" dirty="0"/>
              <a:t>BCI</a:t>
            </a:r>
            <a:r>
              <a:rPr lang="ja-JP" altLang="en-US" sz="6000" dirty="0"/>
              <a:t>・</a:t>
            </a:r>
            <a:r>
              <a:rPr lang="en-US" altLang="ja-JP" sz="6000" dirty="0"/>
              <a:t>BMI</a:t>
            </a:r>
            <a:r>
              <a:rPr lang="ja-JP" altLang="en-US" sz="6000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A340B9-8D85-499C-8D1A-F9B40C28B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8" y="1959980"/>
            <a:ext cx="7429499" cy="4448536"/>
          </a:xfrm>
        </p:spPr>
        <p:txBody>
          <a:bodyPr>
            <a:normAutofit fontScale="92500"/>
          </a:bodyPr>
          <a:lstStyle/>
          <a:p>
            <a:r>
              <a:rPr lang="en-US" altLang="ja-JP" sz="2800" dirty="0"/>
              <a:t>BCI</a:t>
            </a:r>
            <a:r>
              <a:rPr lang="ja-JP" altLang="en-US" sz="2800" dirty="0"/>
              <a:t>は</a:t>
            </a:r>
            <a:r>
              <a:rPr lang="en-US" altLang="ja-JP" sz="2800" dirty="0"/>
              <a:t>Brain-computer Interface </a:t>
            </a:r>
            <a:r>
              <a:rPr lang="ja-JP" altLang="en-US" sz="2800" dirty="0"/>
              <a:t>の略で脳の活動（脳波など）を読み取り、コンピューターと接続する技術。</a:t>
            </a:r>
            <a:endParaRPr lang="en-US" altLang="ja-JP" sz="2800" dirty="0"/>
          </a:p>
          <a:p>
            <a:r>
              <a:rPr lang="en-US" altLang="ja-JP" sz="2800" dirty="0"/>
              <a:t>BMI</a:t>
            </a:r>
            <a:r>
              <a:rPr lang="ja-JP" altLang="en-US" sz="2800" dirty="0"/>
              <a:t>は</a:t>
            </a:r>
            <a:r>
              <a:rPr lang="en-US" altLang="ja-JP" sz="2800" dirty="0"/>
              <a:t>Brain-machine Interface </a:t>
            </a:r>
            <a:r>
              <a:rPr lang="ja-JP" altLang="en-US" sz="2800" dirty="0"/>
              <a:t>の略で、脳の活動（脳波など）を読み取り、機械（義手等）と接続する技術。</a:t>
            </a:r>
            <a:endParaRPr lang="en-US" altLang="ja-JP" sz="2800" dirty="0"/>
          </a:p>
          <a:p>
            <a:r>
              <a:rPr lang="ja-JP" altLang="en-US" sz="2800" dirty="0"/>
              <a:t>現在、研究が盛んにおこなわれている分野である。</a:t>
            </a:r>
            <a:endParaRPr lang="en-US" altLang="ja-JP" sz="2800" dirty="0"/>
          </a:p>
          <a:p>
            <a:r>
              <a:rPr lang="ja-JP" altLang="en-US" sz="2800" dirty="0"/>
              <a:t>また、現在では医療分野で実用化が進められている。</a:t>
            </a:r>
            <a:endParaRPr lang="en-US" altLang="ja-JP" sz="28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532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24EA9E0-4DBC-4F30-BAAF-451BFC04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5400" dirty="0">
                <a:solidFill>
                  <a:prstClr val="white"/>
                </a:solidFill>
              </a:rPr>
              <a:t>研究例（神経義手）</a:t>
            </a:r>
            <a:endParaRPr kumimoji="1" lang="ja-JP" altLang="en-US" sz="54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DFD688-97A4-4D80-A7CC-A9B365004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99728" y="2138084"/>
            <a:ext cx="4685832" cy="357355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神経からの信号を受け取り動き、神経へ信号を送り手の感覚を感じることができる。</a:t>
            </a:r>
            <a:endParaRPr kumimoji="1" lang="en-US" altLang="ja-JP" dirty="0"/>
          </a:p>
          <a:p>
            <a:r>
              <a:rPr lang="ja-JP" altLang="en-US" dirty="0"/>
              <a:t>脳の活動を読み取ることにより</a:t>
            </a:r>
            <a:r>
              <a:rPr lang="en-US" altLang="ja-JP" dirty="0"/>
              <a:t>(BCI)</a:t>
            </a:r>
            <a:r>
              <a:rPr lang="ja-JP" altLang="en-US" dirty="0" err="1"/>
              <a:t>、</a:t>
            </a:r>
            <a:r>
              <a:rPr lang="ja-JP" altLang="en-US" dirty="0"/>
              <a:t>リハビリの成功・失敗を客観的に判断できるようになり、リハビリの成功率が高くなった。</a:t>
            </a:r>
            <a:endParaRPr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30893DC-BE6B-49DB-B353-0649A017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05" y="2231631"/>
            <a:ext cx="2666618" cy="266446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525D4A-84A6-48C6-A267-C8636996B33F}"/>
              </a:ext>
            </a:extLst>
          </p:cNvPr>
          <p:cNvSpPr txBox="1"/>
          <p:nvPr/>
        </p:nvSpPr>
        <p:spPr>
          <a:xfrm flipH="1">
            <a:off x="856060" y="5284038"/>
            <a:ext cx="266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solidFill>
                  <a:prstClr val="white"/>
                </a:solidFill>
              </a:rPr>
              <a:t>https://www.bing.com/images/search?q=&amp;view=detailv2&amp;id=D266C0AFDA1A43377570F27B0165FDB423754182&amp;ccid=W7znjsnH&amp;FORM=SVIM01</a:t>
            </a:r>
            <a:endParaRPr lang="ja-JP" altLang="en-US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0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90B0C-878F-4990-BE71-A5F3E6C5B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013058"/>
          </a:xfrm>
        </p:spPr>
        <p:txBody>
          <a:bodyPr>
            <a:normAutofit/>
          </a:bodyPr>
          <a:lstStyle/>
          <a:p>
            <a:pPr algn="ctr"/>
            <a:r>
              <a:rPr lang="ja-JP" altLang="en-US" sz="4800" dirty="0"/>
              <a:t>研究例（アミューズメント）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3E7444-40C6-451D-85F0-BA9A091B0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6060" y="1830714"/>
            <a:ext cx="7429499" cy="440876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感情を読み取り動かすクレーンゲーム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（</a:t>
            </a:r>
            <a:r>
              <a:rPr lang="ja-JP" altLang="en-US" dirty="0">
                <a:latin typeface="ふい字" panose="02000609000000000000" pitchFamily="1" charset="-128"/>
                <a:ea typeface="ふい字" panose="02000609000000000000" pitchFamily="1" charset="-128"/>
              </a:rPr>
              <a:t>本能を制御せよ！</a:t>
            </a:r>
            <a:r>
              <a:rPr lang="ja-JP" altLang="en-US" dirty="0"/>
              <a:t>）</a:t>
            </a:r>
            <a:endParaRPr kumimoji="1" lang="en-US" altLang="ja-JP" dirty="0"/>
          </a:p>
          <a:p>
            <a:r>
              <a:rPr lang="ja-JP" altLang="en-US" dirty="0"/>
              <a:t>様々な画像を見せ、得られた脳波から感情を読み取りクレーンを動かす。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(</a:t>
            </a:r>
            <a:r>
              <a:rPr lang="ja-JP" altLang="en-US" dirty="0"/>
              <a:t>例：好き　＝　奥；嫌い　＝　手前；興奮　＝　左；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リラックス　＝　右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最終的にクレーンが真ん中</a:t>
            </a:r>
            <a:r>
              <a:rPr lang="ja-JP" altLang="en-US" dirty="0"/>
              <a:t>にあれば</a:t>
            </a:r>
            <a:r>
              <a:rPr kumimoji="1" lang="ja-JP" altLang="en-US" dirty="0"/>
              <a:t>商品ゲット</a:t>
            </a:r>
          </a:p>
        </p:txBody>
      </p:sp>
    </p:spTree>
    <p:extLst>
      <p:ext uri="{BB962C8B-B14F-4D97-AF65-F5344CB8AC3E}">
        <p14:creationId xmlns:p14="http://schemas.microsoft.com/office/powerpoint/2010/main" val="226612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F07B0-26D6-4D5C-A5F3-C0A15B7C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400" dirty="0"/>
              <a:t>研究例</a:t>
            </a:r>
            <a:br>
              <a:rPr kumimoji="1" lang="en-US" altLang="ja-JP" sz="4400" dirty="0"/>
            </a:br>
            <a:r>
              <a:rPr kumimoji="1" lang="en-US" altLang="ja-JP" sz="4400" dirty="0"/>
              <a:t>(</a:t>
            </a:r>
            <a:r>
              <a:rPr kumimoji="1" lang="ja-JP" altLang="en-US" sz="4400" dirty="0"/>
              <a:t>サイボーグインテリジェンス</a:t>
            </a:r>
            <a:r>
              <a:rPr kumimoji="1" lang="en-US" altLang="ja-JP" sz="4400" dirty="0"/>
              <a:t>)</a:t>
            </a:r>
            <a:endParaRPr kumimoji="1" lang="ja-JP" altLang="en-US" sz="4400" dirty="0"/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93992799-D4C0-44B0-A088-2B5857E4E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060" y="2249486"/>
            <a:ext cx="7429499" cy="4286352"/>
          </a:xfrm>
        </p:spPr>
        <p:txBody>
          <a:bodyPr>
            <a:normAutofit/>
          </a:bodyPr>
          <a:lstStyle/>
          <a:p>
            <a:r>
              <a:rPr lang="ja-JP" altLang="en-US" dirty="0"/>
              <a:t>ネズミで侵襲型の</a:t>
            </a:r>
            <a:r>
              <a:rPr lang="en-US" altLang="ja-JP" dirty="0"/>
              <a:t>BCI</a:t>
            </a:r>
            <a:r>
              <a:rPr lang="ja-JP" altLang="en-US" dirty="0"/>
              <a:t>装置を用いて、情報を双方向にやり取り。</a:t>
            </a:r>
            <a:endParaRPr lang="en-US" altLang="ja-JP" dirty="0"/>
          </a:p>
          <a:p>
            <a:r>
              <a:rPr kumimoji="1" lang="ja-JP" altLang="en-US" dirty="0"/>
              <a:t>迷路を解かせると</a:t>
            </a:r>
            <a:r>
              <a:rPr kumimoji="1" lang="en-US" altLang="ja-JP" dirty="0"/>
              <a:t>BCI</a:t>
            </a:r>
            <a:r>
              <a:rPr kumimoji="1" lang="ja-JP" altLang="en-US" dirty="0"/>
              <a:t>でヒント</a:t>
            </a:r>
            <a:r>
              <a:rPr kumimoji="1" lang="en-US" altLang="ja-JP" dirty="0"/>
              <a:t>(</a:t>
            </a:r>
            <a:r>
              <a:rPr kumimoji="1" lang="ja-JP" altLang="en-US" dirty="0"/>
              <a:t>分かれ道でネズミのひげに左右の正解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を与えてやると普通のマウスより</a:t>
            </a:r>
            <a:r>
              <a:rPr lang="ja-JP" altLang="en-US" dirty="0"/>
              <a:t>早く</a:t>
            </a:r>
            <a:r>
              <a:rPr kumimoji="1" lang="ja-JP" altLang="en-US" dirty="0"/>
              <a:t>解けた。</a:t>
            </a:r>
            <a:endParaRPr kumimoji="1" lang="en-US" altLang="ja-JP" dirty="0"/>
          </a:p>
          <a:p>
            <a:r>
              <a:rPr kumimoji="1" lang="ja-JP" altLang="en-US" dirty="0"/>
              <a:t>現在ではそれだけしかできないが、さらに情報を読み取りが進むと様々なこと</a:t>
            </a:r>
            <a:r>
              <a:rPr kumimoji="1" lang="en-US" altLang="ja-JP" dirty="0"/>
              <a:t>(</a:t>
            </a:r>
            <a:r>
              <a:rPr kumimoji="1" lang="ja-JP" altLang="en-US" dirty="0"/>
              <a:t>オンライン記憶・</a:t>
            </a:r>
            <a:r>
              <a:rPr kumimoji="1" lang="en-US" altLang="ja-JP" dirty="0"/>
              <a:t>AR</a:t>
            </a:r>
            <a:r>
              <a:rPr kumimoji="1" lang="ja-JP" altLang="en-US" dirty="0"/>
              <a:t>など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880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6E9E64-3D5B-4DF9-93E4-32269B8AE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31" r="-2" b="2494"/>
          <a:stretch/>
        </p:blipFill>
        <p:spPr>
          <a:xfrm>
            <a:off x="5360918" y="2657702"/>
            <a:ext cx="3341081" cy="2427442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0113BC90-25F4-4D6E-9D25-D1CA7E0CB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24" y="989444"/>
            <a:ext cx="7853152" cy="11089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どのようにして</a:t>
            </a:r>
            <a:r>
              <a:rPr lang="ja-JP" altLang="en-US" dirty="0"/>
              <a:t>脳は</a:t>
            </a:r>
            <a:r>
              <a:rPr kumimoji="1" lang="ja-JP" altLang="en-US" dirty="0"/>
              <a:t>情報を処理するのか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BE51568-2082-4E3B-919E-0EAFEA32C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544365"/>
            <a:ext cx="4301582" cy="3837144"/>
          </a:xfrm>
        </p:spPr>
        <p:txBody>
          <a:bodyPr anchor="ctr"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kumimoji="1" lang="ja-JP" altLang="en-US" sz="3800" dirty="0"/>
              <a:t>脳の主要な機能は、ニューロン（主）</a:t>
            </a:r>
            <a:r>
              <a:rPr lang="ja-JP" altLang="en-US" sz="3800" dirty="0"/>
              <a:t>から</a:t>
            </a:r>
            <a:r>
              <a:rPr kumimoji="1" lang="ja-JP" altLang="en-US" sz="3800" dirty="0"/>
              <a:t>できている。</a:t>
            </a:r>
            <a:endParaRPr kumimoji="1" lang="en-US" altLang="ja-JP" sz="3800" dirty="0"/>
          </a:p>
          <a:p>
            <a:pPr>
              <a:lnSpc>
                <a:spcPct val="110000"/>
              </a:lnSpc>
            </a:pPr>
            <a:r>
              <a:rPr lang="ja-JP" altLang="en-US" sz="3800" dirty="0"/>
              <a:t>脳内では、ニューロン同士が結合し、</a:t>
            </a:r>
            <a:endParaRPr lang="en-US" altLang="ja-JP" sz="3800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3800" dirty="0"/>
              <a:t>　シナプスを形成している。</a:t>
            </a:r>
            <a:endParaRPr kumimoji="1" lang="en-US" altLang="ja-JP" sz="3800" dirty="0"/>
          </a:p>
          <a:p>
            <a:pPr>
              <a:lnSpc>
                <a:spcPct val="110000"/>
              </a:lnSpc>
            </a:pPr>
            <a:r>
              <a:rPr kumimoji="1" lang="ja-JP" altLang="en-US" sz="3800" dirty="0"/>
              <a:t>脳内は、電気信号や神経伝達物質で</a:t>
            </a:r>
            <a:endParaRPr kumimoji="1" lang="en-US" altLang="ja-JP" sz="3800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3800" dirty="0"/>
              <a:t>　</a:t>
            </a:r>
            <a:r>
              <a:rPr kumimoji="1" lang="ja-JP" altLang="en-US" sz="3800" dirty="0"/>
              <a:t>情報をやり取りしている。</a:t>
            </a:r>
            <a:endParaRPr lang="en-US" altLang="ja-JP" sz="3800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1500" dirty="0"/>
              <a:t>　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AC0D64-8F96-4298-BE01-BF5627393E5C}"/>
              </a:ext>
            </a:extLst>
          </p:cNvPr>
          <p:cNvSpPr txBox="1"/>
          <p:nvPr/>
        </p:nvSpPr>
        <p:spPr>
          <a:xfrm>
            <a:off x="5638407" y="5586030"/>
            <a:ext cx="26082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/>
              <a:t>https://www.bing.com/images/search?q=&amp;view=detailv2&amp;id=DA77481C59A7E9B212AA78DFF33F8F9D0988F749&amp;ccid=tTsYEsaA&amp;FORM=SVIM01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78436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地図, テキスト が含まれている画像&#10;&#10;高い精度で生成された説明">
            <a:extLst>
              <a:ext uri="{FF2B5EF4-FFF2-40B4-BE49-F238E27FC236}">
                <a16:creationId xmlns:a16="http://schemas.microsoft.com/office/drawing/2014/main" id="{24CF4F2D-3803-49C0-A394-CF04C534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2509516"/>
            <a:ext cx="4991100" cy="2143764"/>
          </a:xfrm>
          <a:prstGeom prst="rect">
            <a:avLst/>
          </a:prstGeom>
        </p:spPr>
      </p:pic>
      <p:pic>
        <p:nvPicPr>
          <p:cNvPr id="8" name="図 7" descr="テキスト, 地図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C668869-7A19-46D9-8BAF-EFE367484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748" y="1818195"/>
            <a:ext cx="5928122" cy="3735354"/>
          </a:xfrm>
          <a:prstGeom prst="rect">
            <a:avLst/>
          </a:prstGeom>
        </p:spPr>
      </p:pic>
      <p:pic>
        <p:nvPicPr>
          <p:cNvPr id="6" name="図 5" descr="テキス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2D0C2370-11AE-4347-8124-4ED9C5D2F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10" y="1867090"/>
            <a:ext cx="6825380" cy="35746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577DC8-1CF4-465C-9F75-94CB8A28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877034"/>
          </a:xfrm>
        </p:spPr>
        <p:txBody>
          <a:bodyPr>
            <a:normAutofit/>
          </a:bodyPr>
          <a:lstStyle/>
          <a:p>
            <a:pPr algn="ctr"/>
            <a:r>
              <a:rPr lang="ja-JP" altLang="en-US" sz="4400" dirty="0"/>
              <a:t>信号伝達</a:t>
            </a:r>
            <a:endParaRPr kumimoji="1" lang="ja-JP" altLang="en-US" sz="4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7B9F47-8D64-4107-8C08-A9FC291DCC1F}"/>
              </a:ext>
            </a:extLst>
          </p:cNvPr>
          <p:cNvSpPr txBox="1"/>
          <p:nvPr/>
        </p:nvSpPr>
        <p:spPr>
          <a:xfrm>
            <a:off x="2844604" y="6223226"/>
            <a:ext cx="34547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http://fnorio.com/0038Nerve_signal11/Nerve_signal11.htm</a:t>
            </a:r>
            <a:endParaRPr kumimoji="1" lang="ja-JP" altLang="en-US" sz="1050" dirty="0"/>
          </a:p>
        </p:txBody>
      </p:sp>
      <p:pic>
        <p:nvPicPr>
          <p:cNvPr id="12" name="図 11" descr="地図, テキスト が含まれている画像&#10;&#10;高い精度で生成された説明">
            <a:extLst>
              <a:ext uri="{FF2B5EF4-FFF2-40B4-BE49-F238E27FC236}">
                <a16:creationId xmlns:a16="http://schemas.microsoft.com/office/drawing/2014/main" id="{061217AA-D871-4EBF-9A38-3B135B26E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5258" y="90420"/>
            <a:ext cx="4991100" cy="238455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6B77E06-0D1C-4C15-A96B-2A76643D2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258" y="4627338"/>
            <a:ext cx="5019675" cy="2179862"/>
          </a:xfrm>
          <a:prstGeom prst="rect">
            <a:avLst/>
          </a:prstGeom>
        </p:spPr>
      </p:pic>
      <p:pic>
        <p:nvPicPr>
          <p:cNvPr id="10" name="図 9" descr="テキスト が含まれている画像&#10;&#10;高い精度で生成された説明">
            <a:extLst>
              <a:ext uri="{FF2B5EF4-FFF2-40B4-BE49-F238E27FC236}">
                <a16:creationId xmlns:a16="http://schemas.microsoft.com/office/drawing/2014/main" id="{FAD071D6-A389-4349-B480-F6015713C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813" y="1530092"/>
            <a:ext cx="3955991" cy="435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回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回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1025</Words>
  <Application>Microsoft Office PowerPoint</Application>
  <PresentationFormat>画面に合わせる (4:3)</PresentationFormat>
  <Paragraphs>125</Paragraphs>
  <Slides>16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ＭＳ Ｐゴシック</vt:lpstr>
      <vt:lpstr>ふい字</vt:lpstr>
      <vt:lpstr>游ゴシック</vt:lpstr>
      <vt:lpstr>Arial</vt:lpstr>
      <vt:lpstr>Trebuchet MS</vt:lpstr>
      <vt:lpstr>Tw Cen MT</vt:lpstr>
      <vt:lpstr>回路</vt:lpstr>
      <vt:lpstr>脳倫理</vt:lpstr>
      <vt:lpstr>脳倫理とは</vt:lpstr>
      <vt:lpstr>脳の仕組み・脳に関する技術</vt:lpstr>
      <vt:lpstr>BCI・BMIとは</vt:lpstr>
      <vt:lpstr>研究例（神経義手）</vt:lpstr>
      <vt:lpstr>研究例（アミューズメント）</vt:lpstr>
      <vt:lpstr>研究例 (サイボーグインテリジェンス)</vt:lpstr>
      <vt:lpstr>どのようにして脳は情報を処理するのか</vt:lpstr>
      <vt:lpstr>信号伝達</vt:lpstr>
      <vt:lpstr>ニューラルネットワーク</vt:lpstr>
      <vt:lpstr>低侵襲型</vt:lpstr>
      <vt:lpstr>非侵襲型（小型）</vt:lpstr>
      <vt:lpstr>脳情報の読み取り方（情報解析）</vt:lpstr>
      <vt:lpstr>例</vt:lpstr>
      <vt:lpstr>例２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脳倫理</dc:title>
  <dc:creator>熊澤 完介</dc:creator>
  <cp:lastModifiedBy>熊澤 完介</cp:lastModifiedBy>
  <cp:revision>6</cp:revision>
  <dcterms:created xsi:type="dcterms:W3CDTF">2018-07-16T22:08:15Z</dcterms:created>
  <dcterms:modified xsi:type="dcterms:W3CDTF">2018-07-16T23:58:20Z</dcterms:modified>
</cp:coreProperties>
</file>